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308" r:id="rId3"/>
    <p:sldId id="295" r:id="rId4"/>
    <p:sldId id="311" r:id="rId5"/>
    <p:sldId id="290" r:id="rId6"/>
    <p:sldId id="310" r:id="rId7"/>
    <p:sldId id="303" r:id="rId8"/>
    <p:sldId id="313" r:id="rId9"/>
    <p:sldId id="291" r:id="rId10"/>
    <p:sldId id="312" r:id="rId11"/>
    <p:sldId id="30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FFDB"/>
    <a:srgbClr val="5E60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7" autoAdjust="0"/>
    <p:restoredTop sz="61075" autoAdjust="0"/>
  </p:normalViewPr>
  <p:slideViewPr>
    <p:cSldViewPr snapToGrid="0" snapToObjects="1">
      <p:cViewPr varScale="1">
        <p:scale>
          <a:sx n="44" d="100"/>
          <a:sy n="44" d="100"/>
        </p:scale>
        <p:origin x="1196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FF0B6-3D61-4081-A9FA-47B0F060AB91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16DD1-3FE7-4FB5-8A70-CABDF490332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62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08439" y="6308725"/>
            <a:ext cx="527121" cy="414158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xmlns="" id="{E4AE4AFA-E574-5257-7356-865537987F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884351B-D08B-37D1-8780-B481A1106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19E2A7A6-3977-0144-EA7A-8FD3B3FC8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BC5916E1-95ED-9607-2C1B-F7FDD8747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xmlns="" id="{7A27F240-AF13-6307-8B3E-2A56813DF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9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xmlns="" id="{2A6370EA-BBFE-2EA2-1A08-2E91C0F5A7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41763" y="0"/>
            <a:ext cx="4614862" cy="6126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xmlns="" id="{919EC863-7787-8EB7-F6B3-D2DE8D5A06CC}"/>
              </a:ext>
            </a:extLst>
          </p:cNvPr>
          <p:cNvSpPr/>
          <p:nvPr/>
        </p:nvSpPr>
        <p:spPr>
          <a:xfrm>
            <a:off x="0" y="2160517"/>
            <a:ext cx="9144000" cy="253696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Logotipo">
            <a:extLst>
              <a:ext uri="{FF2B5EF4-FFF2-40B4-BE49-F238E27FC236}">
                <a16:creationId xmlns:a16="http://schemas.microsoft.com/office/drawing/2014/main" xmlns="" id="{C7C95B17-228B-82FE-AEB1-FBE24F715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83691"/>
            <a:ext cx="6305909" cy="11939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xmlns="" id="{2EF2AD68-87F2-5DCF-C2E4-EB390E3484D3}"/>
              </a:ext>
            </a:extLst>
          </p:cNvPr>
          <p:cNvSpPr txBox="1"/>
          <p:nvPr/>
        </p:nvSpPr>
        <p:spPr>
          <a:xfrm>
            <a:off x="3001992" y="3777610"/>
            <a:ext cx="3140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Weekly </a:t>
            </a:r>
            <a:r>
              <a:rPr lang="pt-BR" sz="2800" dirty="0" err="1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report</a:t>
            </a:r>
            <a:r>
              <a:rPr lang="pt-BR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- S1</a:t>
            </a:r>
            <a:endParaRPr lang="en-US" sz="2800" dirty="0">
              <a:solidFill>
                <a:schemeClr val="accent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xmlns="" id="{141D0695-FDB3-A8DA-45FB-4C0A4128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xmlns="" id="{D9019FC3-644D-9584-6A84-A81B5B76238A}"/>
              </a:ext>
            </a:extLst>
          </p:cNvPr>
          <p:cNvSpPr/>
          <p:nvPr/>
        </p:nvSpPr>
        <p:spPr>
          <a:xfrm>
            <a:off x="189780" y="1656271"/>
            <a:ext cx="3545457" cy="3545457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xmlns="" id="{562A8D72-F7CC-393D-7CFC-3777D71F1D80}"/>
              </a:ext>
            </a:extLst>
          </p:cNvPr>
          <p:cNvSpPr/>
          <p:nvPr/>
        </p:nvSpPr>
        <p:spPr>
          <a:xfrm>
            <a:off x="0" y="0"/>
            <a:ext cx="9144000" cy="863441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Imagem 11" descr="Logotipo&#10;&#10;O conteúdo gerado por IA pode estar incorreto.">
            <a:extLst>
              <a:ext uri="{FF2B5EF4-FFF2-40B4-BE49-F238E27FC236}">
                <a16:creationId xmlns:a16="http://schemas.microsoft.com/office/drawing/2014/main" xmlns="" id="{5F0071D0-C97A-8FA6-F706-862EA9A9F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886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18299D6-E4AC-43FF-4659-0A65413C4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xmlns="" id="{869573A9-9CE6-1242-CE90-30A21236E197}"/>
              </a:ext>
            </a:extLst>
          </p:cNvPr>
          <p:cNvSpPr/>
          <p:nvPr/>
        </p:nvSpPr>
        <p:spPr>
          <a:xfrm>
            <a:off x="0" y="2160517"/>
            <a:ext cx="9144000" cy="253696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Logotipo">
            <a:extLst>
              <a:ext uri="{FF2B5EF4-FFF2-40B4-BE49-F238E27FC236}">
                <a16:creationId xmlns:a16="http://schemas.microsoft.com/office/drawing/2014/main" xmlns="" id="{3E1FC60F-C019-F48C-1F85-6FEFC56A1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83691"/>
            <a:ext cx="6305909" cy="11939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xmlns="" id="{B359AFD8-1EFA-5339-0980-E241D292C989}"/>
              </a:ext>
            </a:extLst>
          </p:cNvPr>
          <p:cNvSpPr txBox="1"/>
          <p:nvPr/>
        </p:nvSpPr>
        <p:spPr>
          <a:xfrm>
            <a:off x="3830128" y="3791112"/>
            <a:ext cx="1483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err="1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Gràcies</a:t>
            </a:r>
            <a:r>
              <a:rPr lang="pt-BR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!</a:t>
            </a:r>
            <a:endParaRPr lang="en-US" sz="2800" dirty="0">
              <a:solidFill>
                <a:schemeClr val="accent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616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xmlns="" id="{FB0E50DC-3542-9519-4BB8-978F0EA05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3C7C933-AEA0-E97B-50F2-D6F5B0715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24" y="1275758"/>
            <a:ext cx="2818706" cy="3029551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>
              <a:lnSpc>
                <a:spcPct val="120000"/>
              </a:lnSpc>
            </a:pPr>
            <a:r>
              <a:rPr lang="es-ES" sz="2400" b="1" dirty="0" err="1" smtClean="0">
                <a:solidFill>
                  <a:srgbClr val="80FFDB"/>
                </a:solidFill>
                <a:latin typeface="Avenir Next LT Pro Light" panose="020B0304020202020204" pitchFamily="34" charset="0"/>
                <a:cs typeface="Browallia New" panose="020B0502040204020203" pitchFamily="34" charset="-34"/>
              </a:rPr>
              <a:t>KPIs</a:t>
            </a:r>
            <a:endParaRPr lang="es-ES" sz="2400" b="1" dirty="0" smtClean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>
              <a:lnSpc>
                <a:spcPct val="120000"/>
              </a:lnSpc>
            </a:pPr>
            <a:r>
              <a:rPr lang="es-ES" sz="2400" b="1" dirty="0" smtClean="0">
                <a:solidFill>
                  <a:srgbClr val="80FFDB"/>
                </a:solidFill>
                <a:latin typeface="Avenir Next LT Pro Light" panose="020B0304020202020204" pitchFamily="34" charset="0"/>
                <a:cs typeface="Browallia New" panose="020B0502040204020203" pitchFamily="34" charset="-34"/>
              </a:rPr>
              <a:t>Operaciones</a:t>
            </a:r>
          </a:p>
          <a:p>
            <a:pPr>
              <a:lnSpc>
                <a:spcPct val="120000"/>
              </a:lnSpc>
            </a:pPr>
            <a:r>
              <a:rPr lang="es-ES" sz="2400" b="1" dirty="0" smtClean="0">
                <a:solidFill>
                  <a:srgbClr val="80FFDB"/>
                </a:solidFill>
                <a:latin typeface="Avenir Next LT Pro Light" panose="020B0304020202020204" pitchFamily="34" charset="0"/>
                <a:cs typeface="Browallia New" panose="020B0502040204020203" pitchFamily="34" charset="-34"/>
              </a:rPr>
              <a:t>Marketing</a:t>
            </a:r>
          </a:p>
          <a:p>
            <a:pPr>
              <a:lnSpc>
                <a:spcPct val="120000"/>
              </a:lnSpc>
            </a:pPr>
            <a:r>
              <a:rPr lang="es-ES" sz="2400" b="1" dirty="0" smtClean="0">
                <a:solidFill>
                  <a:srgbClr val="80FFDB"/>
                </a:solidFill>
                <a:latin typeface="Avenir Next LT Pro Light" panose="020B0304020202020204" pitchFamily="34" charset="0"/>
                <a:cs typeface="Browallia New" panose="020B0502040204020203" pitchFamily="34" charset="-34"/>
              </a:rPr>
              <a:t>Usuario</a:t>
            </a:r>
            <a:endParaRPr lang="es-ES" sz="2400" b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423EDADC-21CF-74D0-CEC2-51F08D34F379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spc="300" dirty="0" smtClean="0">
                <a:solidFill>
                  <a:schemeClr val="accent3"/>
                </a:solidFill>
              </a:rPr>
              <a:t>Índice</a:t>
            </a:r>
            <a:endParaRPr lang="en-US" b="1" spc="300" dirty="0">
              <a:solidFill>
                <a:schemeClr val="accent3"/>
              </a:solidFill>
            </a:endParaRPr>
          </a:p>
        </p:txBody>
      </p:sp>
      <p:pic>
        <p:nvPicPr>
          <p:cNvPr id="3" name="Imagem 2" descr="Rua com prédios antigos">
            <a:extLst>
              <a:ext uri="{FF2B5EF4-FFF2-40B4-BE49-F238E27FC236}">
                <a16:creationId xmlns:a16="http://schemas.microsoft.com/office/drawing/2014/main" xmlns="" id="{A9A576CF-ECA4-F983-2379-920764BDAD7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l="10846" r="14066"/>
          <a:stretch/>
        </p:blipFill>
        <p:spPr>
          <a:xfrm>
            <a:off x="5710686" y="0"/>
            <a:ext cx="3433314" cy="6858000"/>
          </a:xfrm>
          <a:prstGeom prst="rect">
            <a:avLst/>
          </a:prstGeom>
        </p:spPr>
      </p:pic>
      <p:sp>
        <p:nvSpPr>
          <p:cNvPr id="6" name="Retângulo: Cantos Superiores Arredondados 1">
            <a:extLst>
              <a:ext uri="{FF2B5EF4-FFF2-40B4-BE49-F238E27FC236}">
                <a16:creationId xmlns:a16="http://schemas.microsoft.com/office/drawing/2014/main" xmlns="" id="{C75AE295-85E4-1EEA-4E1A-DF60FB54C295}"/>
              </a:ext>
            </a:extLst>
          </p:cNvPr>
          <p:cNvSpPr/>
          <p:nvPr/>
        </p:nvSpPr>
        <p:spPr>
          <a:xfrm rot="5400000">
            <a:off x="1207315" y="-551911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01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B7C0518-2773-9042-4021-F88422AB8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Superiores Arredondados 1">
            <a:extLst>
              <a:ext uri="{FF2B5EF4-FFF2-40B4-BE49-F238E27FC236}">
                <a16:creationId xmlns:a16="http://schemas.microsoft.com/office/drawing/2014/main" xmlns="" id="{C75AE295-85E4-1EEA-4E1A-DF60FB54C295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xmlns="" id="{0A3BD994-D184-DD07-234F-9C9D1E642C41}"/>
              </a:ext>
            </a:extLst>
          </p:cNvPr>
          <p:cNvSpPr/>
          <p:nvPr/>
        </p:nvSpPr>
        <p:spPr>
          <a:xfrm>
            <a:off x="337391" y="1627842"/>
            <a:ext cx="3595980" cy="3829529"/>
          </a:xfrm>
          <a:prstGeom prst="roundRect">
            <a:avLst/>
          </a:prstGeom>
          <a:solidFill>
            <a:schemeClr val="accent3">
              <a:alpha val="31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25A6D966-A1E5-2207-1576-8AD247519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3" y="694363"/>
            <a:ext cx="2519464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 err="1" smtClean="0">
                <a:solidFill>
                  <a:schemeClr val="accent3"/>
                </a:solidFill>
              </a:rPr>
              <a:t>KPIs</a:t>
            </a:r>
            <a:endParaRPr lang="en-US" b="1" spc="300" dirty="0">
              <a:solidFill>
                <a:schemeClr val="accent3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BF2EBE44-97F2-20DF-2CF9-86CDCB33889A}"/>
              </a:ext>
            </a:extLst>
          </p:cNvPr>
          <p:cNvSpPr txBox="1">
            <a:spLocks/>
          </p:cNvSpPr>
          <p:nvPr/>
        </p:nvSpPr>
        <p:spPr>
          <a:xfrm>
            <a:off x="496932" y="1987354"/>
            <a:ext cx="3276898" cy="3110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1125"/>
              </a:spcAft>
            </a:pPr>
            <a:r>
              <a:rPr lang="en-US" sz="2200" b="0" i="0" dirty="0" err="1" smtClean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Ocupación</a:t>
            </a:r>
            <a:r>
              <a:rPr lang="en-US" sz="2200" b="0" i="0" dirty="0" smtClean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media</a:t>
            </a:r>
          </a:p>
          <a:p>
            <a:pPr algn="just">
              <a:spcAft>
                <a:spcPts val="1125"/>
              </a:spcAft>
            </a:pPr>
            <a:r>
              <a:rPr lang="en-US" sz="2200" dirty="0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Madrid, Barcelona y </a:t>
            </a:r>
            <a:r>
              <a:rPr lang="en-US" sz="2200" dirty="0" err="1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Málaga</a:t>
            </a:r>
            <a:r>
              <a:rPr lang="en-US" sz="2200" dirty="0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dirty="0" err="1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ciudades</a:t>
            </a:r>
            <a:r>
              <a:rPr lang="en-US" sz="2200" dirty="0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con la </a:t>
            </a:r>
            <a:r>
              <a:rPr lang="en-US" sz="2200" dirty="0" err="1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ocupación</a:t>
            </a:r>
            <a:r>
              <a:rPr lang="en-US" sz="2200" dirty="0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dirty="0" err="1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por</a:t>
            </a:r>
            <a:r>
              <a:rPr lang="en-US" sz="2200" dirty="0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dirty="0" err="1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encima</a:t>
            </a:r>
            <a:r>
              <a:rPr lang="en-US" sz="2200" dirty="0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 media</a:t>
            </a:r>
          </a:p>
          <a:p>
            <a:pPr algn="just">
              <a:spcAft>
                <a:spcPts val="1125"/>
              </a:spcAft>
            </a:pPr>
            <a:r>
              <a:rPr lang="en-US" sz="2200" b="0" i="0" dirty="0" err="1" smtClean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Satisfacción</a:t>
            </a:r>
            <a:r>
              <a:rPr lang="en-US" sz="2200" b="0" i="0" dirty="0" smtClean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b="0" i="0" dirty="0" err="1" smtClean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alta</a:t>
            </a:r>
            <a:endParaRPr lang="en-US" sz="2200" b="0" i="0" dirty="0" smtClean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spcAft>
                <a:spcPts val="1125"/>
              </a:spcAft>
            </a:pPr>
            <a:endParaRPr lang="en-US" sz="20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xmlns="" id="{72ADA001-2EC3-DC44-C1DE-69DC78C8B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96271" y="1627843"/>
            <a:ext cx="4836393" cy="382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0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xmlns="" id="{FB068489-AA3D-A0FE-3BC2-431D3803D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D622BB7A-A6A4-C832-5D42-F23DF3FEC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3" name="Imagem 2" descr="Montanha com pedras e água ao fundo&#10;&#10;O conteúdo gerado por IA pode estar incorreto.">
            <a:extLst>
              <a:ext uri="{FF2B5EF4-FFF2-40B4-BE49-F238E27FC236}">
                <a16:creationId xmlns:a16="http://schemas.microsoft.com/office/drawing/2014/main" xmlns="" id="{D3C1A06D-25E8-E545-B723-54B90C9662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74" b="42430"/>
          <a:stretch/>
        </p:blipFill>
        <p:spPr>
          <a:xfrm>
            <a:off x="0" y="3890513"/>
            <a:ext cx="9144000" cy="2950235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4F2F4553-C200-8AC5-51BA-66F799714696}"/>
              </a:ext>
            </a:extLst>
          </p:cNvPr>
          <p:cNvSpPr txBox="1">
            <a:spLocks/>
          </p:cNvSpPr>
          <p:nvPr/>
        </p:nvSpPr>
        <p:spPr>
          <a:xfrm>
            <a:off x="913451" y="1385277"/>
            <a:ext cx="7317097" cy="8469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1125"/>
              </a:spcAft>
            </a:pP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indent="0" algn="ctr">
              <a:lnSpc>
                <a:spcPct val="120000"/>
              </a:lnSpc>
              <a:buFont typeface="Arial"/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lnSpc>
                <a:spcPct val="120000"/>
              </a:lnSpc>
              <a:buFont typeface="Arial"/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20000"/>
              </a:lnSpc>
              <a:buFont typeface="Arial"/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619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6DFDE1D-32F4-9F7D-D4AB-C24A17971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ACFBE86-E6E6-2DCF-3602-EE6B087D3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22" y="2648638"/>
            <a:ext cx="7798943" cy="2406442"/>
          </a:xfrm>
        </p:spPr>
        <p:txBody>
          <a:bodyPr>
            <a:normAutofit/>
          </a:bodyPr>
          <a:lstStyle/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Excepteur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occaecat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cupidatat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proident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sunt in culpa qui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officia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deserunt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mollit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id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."</a:t>
            </a: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xmlns="" id="{7D131AF6-584F-DE72-2C2F-96883717A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10" name="Retângulo: Cantos Superiores Arredondados 9">
            <a:extLst>
              <a:ext uri="{FF2B5EF4-FFF2-40B4-BE49-F238E27FC236}">
                <a16:creationId xmlns:a16="http://schemas.microsoft.com/office/drawing/2014/main" xmlns="" id="{2BFB707D-F9A4-938D-692D-A39B490BA87E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xmlns="" id="{05F96F5B-21F0-25FD-0EE9-22C65C021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3" y="694363"/>
            <a:ext cx="2519464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 err="1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631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xmlns="" id="{12FAB55A-2F23-4A56-AE54-A6ED13108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400D6975-32FB-06AF-11CE-0F3CE4DB0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4" name="Imagem 3" descr="Cidade vista do alto">
            <a:extLst>
              <a:ext uri="{FF2B5EF4-FFF2-40B4-BE49-F238E27FC236}">
                <a16:creationId xmlns:a16="http://schemas.microsoft.com/office/drawing/2014/main" xmlns="" id="{C864B6DD-2423-51B4-9E27-4125203CD4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14" r="28392"/>
          <a:stretch/>
        </p:blipFill>
        <p:spPr>
          <a:xfrm>
            <a:off x="0" y="0"/>
            <a:ext cx="3554083" cy="6858000"/>
          </a:xfrm>
          <a:prstGeom prst="rect">
            <a:avLst/>
          </a:prstGeom>
        </p:spPr>
      </p:pic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xmlns="" id="{045E6312-8358-AF4E-9BF9-5FEA11AEF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699" y="6228399"/>
            <a:ext cx="418507" cy="41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7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780BDFA-D52D-69DB-A03F-1AEA67963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611D3438-0BAC-3A25-CF80-A2565F3FB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xmlns="" id="{BD88D9EA-0D72-A9DA-A70A-51EE6A0FA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8" name="Retângulo: Cantos Superiores Arredondados 7">
            <a:extLst>
              <a:ext uri="{FF2B5EF4-FFF2-40B4-BE49-F238E27FC236}">
                <a16:creationId xmlns:a16="http://schemas.microsoft.com/office/drawing/2014/main" xmlns="" id="{B88611AB-7BD2-0E2A-7BEF-D936D7BB462B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50D3DB87-4171-E68E-27CA-F564AB26314A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pc="300" dirty="0">
                <a:solidFill>
                  <a:schemeClr val="accent3"/>
                </a:solidFill>
              </a:rPr>
              <a:t>Marketing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81DE6B3B-8431-7A32-4A73-F464CC62A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6795"/>
            <a:ext cx="6502400" cy="4599323"/>
          </a:xfrm>
          <a:prstGeom prst="rect">
            <a:avLst/>
          </a:prstGeom>
        </p:spPr>
      </p:pic>
      <p:sp>
        <p:nvSpPr>
          <p:cNvPr id="9" name="Retângulo: Cantos Arredondados 11">
            <a:extLst>
              <a:ext uri="{FF2B5EF4-FFF2-40B4-BE49-F238E27FC236}">
                <a16:creationId xmlns:a16="http://schemas.microsoft.com/office/drawing/2014/main" xmlns="" id="{0A3BD994-D184-DD07-234F-9C9D1E642C41}"/>
              </a:ext>
            </a:extLst>
          </p:cNvPr>
          <p:cNvSpPr/>
          <p:nvPr/>
        </p:nvSpPr>
        <p:spPr>
          <a:xfrm>
            <a:off x="6502400" y="1305902"/>
            <a:ext cx="2499293" cy="4599323"/>
          </a:xfrm>
          <a:prstGeom prst="roundRect">
            <a:avLst/>
          </a:prstGeom>
          <a:solidFill>
            <a:schemeClr val="accent3">
              <a:alpha val="31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xmlns="" id="{90DF3E94-8C45-B160-B009-F41D8F30C6E8}"/>
              </a:ext>
            </a:extLst>
          </p:cNvPr>
          <p:cNvSpPr txBox="1"/>
          <p:nvPr/>
        </p:nvSpPr>
        <p:spPr>
          <a:xfrm>
            <a:off x="6502399" y="1651724"/>
            <a:ext cx="2499293" cy="4116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Precios de apartamentos y habitaciones de hotel parecidos, excepción Girona</a:t>
            </a:r>
          </a:p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Las habitaciones privadas y compartidas tiene precios por debajo</a:t>
            </a:r>
            <a:endParaRPr lang="es-ES" dirty="0" smtClean="0">
              <a:solidFill>
                <a:schemeClr val="accent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Las Balears tiene los apartamentos más caros</a:t>
            </a:r>
          </a:p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endParaRPr lang="es-ES" sz="18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584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xmlns="" id="{303EFC7F-9B86-6ED0-FBA4-67B4324CB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EF3DF646-83C7-B077-FEBB-D3760C656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48C95E65-AFC7-677E-932A-562B56D4E3D6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spc="300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  <p:pic>
        <p:nvPicPr>
          <p:cNvPr id="2" name="Imagem 1" descr="Padrão do plano de fundo">
            <a:extLst>
              <a:ext uri="{FF2B5EF4-FFF2-40B4-BE49-F238E27FC236}">
                <a16:creationId xmlns:a16="http://schemas.microsoft.com/office/drawing/2014/main" xmlns="" id="{6F198017-999F-BFF9-6481-19D8CF5447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26" r="9987"/>
          <a:stretch/>
        </p:blipFill>
        <p:spPr>
          <a:xfrm>
            <a:off x="6070057" y="0"/>
            <a:ext cx="3073943" cy="6858000"/>
          </a:xfrm>
          <a:prstGeom prst="rect">
            <a:avLst/>
          </a:prstGeom>
        </p:spPr>
      </p:pic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xmlns="" id="{323B2F7B-4EF3-25CE-2737-B70C4BF88825}"/>
              </a:ext>
            </a:extLst>
          </p:cNvPr>
          <p:cNvSpPr/>
          <p:nvPr/>
        </p:nvSpPr>
        <p:spPr>
          <a:xfrm rot="5400000">
            <a:off x="1207316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13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5295022-04ED-BF8C-9112-93CCAF62D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25E3E9DE-A950-4754-4AD0-1D34FDDA3634}"/>
              </a:ext>
            </a:extLst>
          </p:cNvPr>
          <p:cNvSpPr/>
          <p:nvPr/>
        </p:nvSpPr>
        <p:spPr>
          <a:xfrm>
            <a:off x="0" y="2160517"/>
            <a:ext cx="9144000" cy="346390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B77F9C-5B85-EFF8-650F-27C041206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71700"/>
            <a:ext cx="8229600" cy="3452723"/>
          </a:xfrm>
        </p:spPr>
        <p:txBody>
          <a:bodyPr>
            <a:normAutofit/>
          </a:bodyPr>
          <a:lstStyle/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just">
              <a:spcAft>
                <a:spcPts val="1125"/>
              </a:spcAft>
            </a:pPr>
            <a:endParaRPr lang="en-US" sz="16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xmlns="" id="{23E4ABB4-B5E8-06E4-F6E5-93CBA8EFD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10" name="Retângulo: Cantos Superiores Arredondados 9">
            <a:extLst>
              <a:ext uri="{FF2B5EF4-FFF2-40B4-BE49-F238E27FC236}">
                <a16:creationId xmlns:a16="http://schemas.microsoft.com/office/drawing/2014/main" xmlns="" id="{2AD223A8-5F7F-91AA-B117-26E06C3BC66D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xmlns="" id="{035DDE68-5B1E-03E8-FC1C-B8522F618F9C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spc="300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002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alizada 2">
      <a:dk1>
        <a:srgbClr val="081C15"/>
      </a:dk1>
      <a:lt1>
        <a:sysClr val="window" lastClr="FFFFFF"/>
      </a:lt1>
      <a:dk2>
        <a:srgbClr val="2D6A4F"/>
      </a:dk2>
      <a:lt2>
        <a:srgbClr val="EEECE1"/>
      </a:lt2>
      <a:accent1>
        <a:srgbClr val="D8F3DC"/>
      </a:accent1>
      <a:accent2>
        <a:srgbClr val="B7E4C7"/>
      </a:accent2>
      <a:accent3>
        <a:srgbClr val="95D5B2"/>
      </a:accent3>
      <a:accent4>
        <a:srgbClr val="74C69D"/>
      </a:accent4>
      <a:accent5>
        <a:srgbClr val="52B788"/>
      </a:accent5>
      <a:accent6>
        <a:srgbClr val="40916C"/>
      </a:accent6>
      <a:hlink>
        <a:srgbClr val="2D6A4F"/>
      </a:hlink>
      <a:folHlink>
        <a:srgbClr val="1B4332"/>
      </a:folHlink>
    </a:clrScheme>
    <a:fontScheme name="Calibri Light-Constantia">
      <a:majorFont>
        <a:latin typeface="Calibri Light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onstantia" panose="02030602050306030303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2580</TotalTime>
  <Words>279</Words>
  <Application>Microsoft Office PowerPoint</Application>
  <PresentationFormat>Presentación en pantalla (4:3)</PresentationFormat>
  <Paragraphs>37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Aptos</vt:lpstr>
      <vt:lpstr>Arial</vt:lpstr>
      <vt:lpstr>Avenir Next LT Pro Light</vt:lpstr>
      <vt:lpstr>Browallia New</vt:lpstr>
      <vt:lpstr>Calibri Light</vt:lpstr>
      <vt:lpstr>Constantia</vt:lpstr>
      <vt:lpstr>Segoe UI</vt:lpstr>
      <vt:lpstr>Office Theme</vt:lpstr>
      <vt:lpstr>Presentación de PowerPoint</vt:lpstr>
      <vt:lpstr>Presentación de PowerPoint</vt:lpstr>
      <vt:lpstr>KPIs</vt:lpstr>
      <vt:lpstr>Presentación de PowerPoint</vt:lpstr>
      <vt:lpstr>Títol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Gabriel Castro</dc:creator>
  <cp:keywords/>
  <dc:description>generated using python-pptx</dc:description>
  <cp:lastModifiedBy>Griselda</cp:lastModifiedBy>
  <cp:revision>47</cp:revision>
  <dcterms:created xsi:type="dcterms:W3CDTF">2013-01-27T09:14:16Z</dcterms:created>
  <dcterms:modified xsi:type="dcterms:W3CDTF">2025-05-16T11:54:23Z</dcterms:modified>
  <cp:category/>
</cp:coreProperties>
</file>

<file path=docProps/thumbnail.jpeg>
</file>